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256" r:id="rId2"/>
    <p:sldId id="358" r:id="rId3"/>
    <p:sldId id="359" r:id="rId4"/>
    <p:sldId id="357" r:id="rId5"/>
    <p:sldId id="356" r:id="rId6"/>
    <p:sldId id="355" r:id="rId7"/>
    <p:sldId id="353" r:id="rId8"/>
    <p:sldId id="337" r:id="rId9"/>
    <p:sldId id="312" r:id="rId10"/>
    <p:sldId id="327" r:id="rId11"/>
    <p:sldId id="339" r:id="rId12"/>
    <p:sldId id="328" r:id="rId13"/>
    <p:sldId id="319" r:id="rId14"/>
    <p:sldId id="322" r:id="rId15"/>
    <p:sldId id="340" r:id="rId16"/>
    <p:sldId id="346" r:id="rId17"/>
    <p:sldId id="341" r:id="rId18"/>
    <p:sldId id="329" r:id="rId19"/>
    <p:sldId id="344" r:id="rId20"/>
    <p:sldId id="331" r:id="rId21"/>
    <p:sldId id="360" r:id="rId22"/>
    <p:sldId id="321" r:id="rId23"/>
    <p:sldId id="31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154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588091056664474E-2"/>
          <c:y val="0.14372943145665237"/>
          <c:w val="0.93474482552661875"/>
          <c:h val="0.79106562005980918"/>
        </c:manualLayout>
      </c:layout>
      <c:lineChart>
        <c:grouping val="standard"/>
        <c:varyColors val="0"/>
        <c:ser>
          <c:idx val="0"/>
          <c:order val="0"/>
          <c:spPr>
            <a:ln w="41275">
              <a:solidFill>
                <a:schemeClr val="accent4">
                  <a:lumMod val="50000"/>
                </a:schemeClr>
              </a:solidFill>
            </a:ln>
          </c:spPr>
          <c:marker>
            <c:symbol val="none"/>
          </c:marker>
          <c:dLbls>
            <c:dLbl>
              <c:idx val="1"/>
              <c:layout>
                <c:manualLayout>
                  <c:x val="-2.9300777324243518E-3"/>
                  <c:y val="-3.0321590309315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2.6278711601406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2.0214393539543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9300777324243786E-3"/>
                  <c:y val="-3.0321590309315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4.3951165986366751E-3"/>
                  <c:y val="-2.02143935395434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Sheet1!$Z$10:$AK$10</c:f>
              <c:strCache>
                <c:ptCount val="12"/>
                <c:pt idx="0">
                  <c:v>2006-07 Mid-Tri 2</c:v>
                </c:pt>
                <c:pt idx="1">
                  <c:v>2007-08 Mid-Tri 2</c:v>
                </c:pt>
                <c:pt idx="2">
                  <c:v>2008-09 Mid-Tri 2</c:v>
                </c:pt>
                <c:pt idx="3">
                  <c:v>2009-10 Mid-Tri 2</c:v>
                </c:pt>
                <c:pt idx="4">
                  <c:v>2010-11 Mid-Tri 2</c:v>
                </c:pt>
                <c:pt idx="5">
                  <c:v>2011-12 Mid-Tri 2</c:v>
                </c:pt>
                <c:pt idx="6">
                  <c:v>2012-13 Mid-Tri 2</c:v>
                </c:pt>
                <c:pt idx="7">
                  <c:v>2013-14 Mid-Tri 2</c:v>
                </c:pt>
                <c:pt idx="8">
                  <c:v>2014-15 Mid-Tri 2</c:v>
                </c:pt>
                <c:pt idx="9">
                  <c:v>2015-16 Mid-Tri 2</c:v>
                </c:pt>
                <c:pt idx="10">
                  <c:v>2016-17 Mid-Tri 2</c:v>
                </c:pt>
                <c:pt idx="11">
                  <c:v>2017-18 Mid-Tri 2</c:v>
                </c:pt>
              </c:strCache>
            </c:strRef>
          </c:cat>
          <c:val>
            <c:numRef>
              <c:f>Sheet1!$Z$11:$AK$11</c:f>
              <c:numCache>
                <c:formatCode>General</c:formatCode>
                <c:ptCount val="12"/>
                <c:pt idx="0">
                  <c:v>170</c:v>
                </c:pt>
                <c:pt idx="1">
                  <c:v>90</c:v>
                </c:pt>
                <c:pt idx="2">
                  <c:v>96</c:v>
                </c:pt>
                <c:pt idx="3">
                  <c:v>98</c:v>
                </c:pt>
                <c:pt idx="4">
                  <c:v>91</c:v>
                </c:pt>
                <c:pt idx="5">
                  <c:v>154</c:v>
                </c:pt>
                <c:pt idx="6">
                  <c:v>80</c:v>
                </c:pt>
                <c:pt idx="7">
                  <c:v>49</c:v>
                </c:pt>
                <c:pt idx="8">
                  <c:v>81</c:v>
                </c:pt>
                <c:pt idx="9">
                  <c:v>66</c:v>
                </c:pt>
                <c:pt idx="10">
                  <c:v>33</c:v>
                </c:pt>
                <c:pt idx="11">
                  <c:v>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245696"/>
        <c:axId val="108090112"/>
      </c:lineChart>
      <c:catAx>
        <c:axId val="105245696"/>
        <c:scaling>
          <c:orientation val="minMax"/>
        </c:scaling>
        <c:delete val="0"/>
        <c:axPos val="b"/>
        <c:majorTickMark val="out"/>
        <c:minorTickMark val="none"/>
        <c:tickLblPos val="nextTo"/>
        <c:crossAx val="108090112"/>
        <c:crosses val="autoZero"/>
        <c:auto val="1"/>
        <c:lblAlgn val="ctr"/>
        <c:lblOffset val="100"/>
        <c:noMultiLvlLbl val="0"/>
      </c:catAx>
      <c:valAx>
        <c:axId val="108090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5245696"/>
        <c:crosses val="autoZero"/>
        <c:crossBetween val="between"/>
      </c:valAx>
      <c:spPr>
        <a:solidFill>
          <a:schemeClr val="accent6">
            <a:lumMod val="40000"/>
            <a:lumOff val="60000"/>
          </a:schemeClr>
        </a:solidFill>
      </c:spPr>
    </c:plotArea>
    <c:plotVisOnly val="1"/>
    <c:dispBlanksAs val="gap"/>
    <c:showDLblsOverMax val="0"/>
  </c:chart>
  <c:spPr>
    <a:solidFill>
      <a:schemeClr val="accent4">
        <a:lumMod val="40000"/>
        <a:lumOff val="60000"/>
      </a:schemeClr>
    </a:solidFill>
  </c:sp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0.09194</cdr:x>
      <cdr:y>0.04796</cdr:y>
    </cdr:from>
    <cdr:to>
      <cdr:x>0.92163</cdr:x>
      <cdr:y>0.14851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96991" y="301300"/>
          <a:ext cx="7192346" cy="6317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2400"/>
            <a:t>Ten Year Summary of Failing Grades at Mid-Trimester 2 </a:t>
          </a:r>
        </a:p>
      </cdr:txBody>
    </cdr:sp>
  </cdr:relSizeAnchor>
  <cdr:relSizeAnchor xmlns:cdr="http://schemas.openxmlformats.org/drawingml/2006/chartDrawing">
    <cdr:from>
      <cdr:x>0.58078</cdr:x>
      <cdr:y>0.2336</cdr:y>
    </cdr:from>
    <cdr:to>
      <cdr:x>0.99563</cdr:x>
      <cdr:y>0.32178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034643" y="1467630"/>
          <a:ext cx="3596173" cy="5540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/>
            <a:t>Surprise!!!!!</a:t>
          </a:r>
          <a:r>
            <a:rPr lang="en-US" sz="1400" baseline="0" dirty="0"/>
            <a:t>  This is where we implemented student and learning friendly grading practices</a:t>
          </a:r>
          <a:r>
            <a:rPr lang="en-US" sz="1100" baseline="0" dirty="0"/>
            <a:t>.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0.1693</cdr:x>
      <cdr:y>0.15161</cdr:y>
    </cdr:from>
    <cdr:to>
      <cdr:x>0.4126</cdr:x>
      <cdr:y>0.22896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467628" y="952500"/>
          <a:ext cx="2109107" cy="4859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/>
            <a:t>Hard to believe we could get to zero some day.</a:t>
          </a:r>
        </a:p>
      </cdr:txBody>
    </cdr:sp>
  </cdr:relSizeAnchor>
  <cdr:relSizeAnchor xmlns:cdr="http://schemas.openxmlformats.org/drawingml/2006/chartDrawing">
    <cdr:from>
      <cdr:x>0.70421</cdr:x>
      <cdr:y>0.80652</cdr:y>
    </cdr:from>
    <cdr:to>
      <cdr:x>0.91611</cdr:x>
      <cdr:y>0.89161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104735" y="5075996"/>
          <a:ext cx="1836952" cy="5355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/>
            <a:t>Not so hard to believe we could get to zero :)</a:t>
          </a:r>
        </a:p>
      </cdr:txBody>
    </cdr:sp>
  </cdr:relSizeAnchor>
  <cdr:relSizeAnchor xmlns:cdr="http://schemas.openxmlformats.org/drawingml/2006/chartDrawing">
    <cdr:from>
      <cdr:x>0.08745</cdr:x>
      <cdr:y>0.68069</cdr:y>
    </cdr:from>
    <cdr:to>
      <cdr:x>0.63684</cdr:x>
      <cdr:y>0.84931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58112" y="4276531"/>
          <a:ext cx="4762500" cy="10594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2800"/>
            <a:t>CONGRATULATIONS</a:t>
          </a:r>
          <a:r>
            <a:rPr lang="en-US" sz="2800" baseline="0"/>
            <a:t> AND THANK YOU!!!!!</a:t>
          </a:r>
          <a:endParaRPr lang="en-US" sz="28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D2357-A3E7-4BD2-BAE5-F53F119DC0C6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720E8B-67A3-4C8D-AC60-EEE8EA0AF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754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3EB6-3630-485A-9301-39D843A39704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E0327-DE2F-4374-8D69-78E0482E4B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3EB6-3630-485A-9301-39D843A39704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E0327-DE2F-4374-8D69-78E0482E4B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3EB6-3630-485A-9301-39D843A39704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E0327-DE2F-4374-8D69-78E0482E4B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3EB6-3630-485A-9301-39D843A39704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E0327-DE2F-4374-8D69-78E0482E4B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3EB6-3630-485A-9301-39D843A39704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E0327-DE2F-4374-8D69-78E0482E4B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3EB6-3630-485A-9301-39D843A39704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E0327-DE2F-4374-8D69-78E0482E4B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3EB6-3630-485A-9301-39D843A39704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E0327-DE2F-4374-8D69-78E0482E4B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3EB6-3630-485A-9301-39D843A39704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E0327-DE2F-4374-8D69-78E0482E4B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3EB6-3630-485A-9301-39D843A39704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E0327-DE2F-4374-8D69-78E0482E4B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3EB6-3630-485A-9301-39D843A39704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E0327-DE2F-4374-8D69-78E0482E4B1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3EB6-3630-485A-9301-39D843A39704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2E0327-DE2F-4374-8D69-78E0482E4B1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32E0327-DE2F-4374-8D69-78E0482E4B1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8A53EB6-3630-485A-9301-39D843A39704}" type="datetimeFigureOut">
              <a:rPr lang="en-US" smtClean="0"/>
              <a:t>2/8/2018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hyperlink" Target="http://www.cwasd.k12.wi.us/highschool/CWASDHSCurriculum.cf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Report%20Card%20Including%20Unit%20Grades.pdf" TargetMode="External"/><Relationship Id="rId2" Type="http://schemas.openxmlformats.org/officeDocument/2006/relationships/hyperlink" Target="Report%20Card%20Grades%20Only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Family%20Access%20View.JPG" TargetMode="External"/><Relationship Id="rId4" Type="http://schemas.openxmlformats.org/officeDocument/2006/relationships/hyperlink" Target="Report%20Card%20Including%20Units%20and%20Learning%20Targets.pdf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lazeman@cwasd.k12.wi.us" TargetMode="External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Standards Based Grading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b="1" dirty="0" smtClean="0"/>
              <a:t>2018 AWSA Conference</a:t>
            </a:r>
          </a:p>
          <a:p>
            <a:r>
              <a:rPr lang="en-US" sz="1800" dirty="0" smtClean="0"/>
              <a:t>Larry Zeman</a:t>
            </a:r>
          </a:p>
          <a:p>
            <a:r>
              <a:rPr lang="en-US" sz="1800" dirty="0" smtClean="0"/>
              <a:t>Chetek-Weyerhaeuser Middle School/High School</a:t>
            </a:r>
            <a:endParaRPr lang="en-US" sz="1800" dirty="0"/>
          </a:p>
        </p:txBody>
      </p:sp>
      <p:pic>
        <p:nvPicPr>
          <p:cNvPr id="7170" name="Picture 2" descr="C:\Users\lazeman\AppData\Local\Microsoft\Windows\Temporary Internet Files\Content.IE5\2HHPB9AX\screenbea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04800"/>
            <a:ext cx="3048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651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Standards Based 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7848600" cy="4800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Learning Targets</a:t>
            </a:r>
          </a:p>
          <a:p>
            <a:pPr lvl="1"/>
            <a:r>
              <a:rPr lang="en-US" sz="3200" dirty="0"/>
              <a:t>Chetek-Weyerhaeuser Curriculum</a:t>
            </a:r>
          </a:p>
          <a:p>
            <a:pPr lvl="1"/>
            <a:r>
              <a:rPr lang="en-US" sz="3200" dirty="0">
                <a:hlinkClick r:id="rId2"/>
              </a:rPr>
              <a:t>http://www.cwasd.k12.wi.us/highschool/CWASDHSCurriculum.cfm</a:t>
            </a:r>
            <a:endParaRPr lang="en-US" sz="3200" dirty="0"/>
          </a:p>
          <a:p>
            <a:endParaRPr lang="en-US" sz="32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748" y="3886200"/>
            <a:ext cx="2223452" cy="2554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49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819400"/>
            <a:ext cx="3306529" cy="304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Idea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8000" dirty="0" smtClean="0"/>
              <a:t>How will we know if they know it?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20260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Standards Based 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7848600" cy="4800600"/>
          </a:xfrm>
          <a:effectLst>
            <a:glow rad="127000">
              <a:schemeClr val="accent1">
                <a:alpha val="12000"/>
              </a:schemeClr>
            </a:glow>
          </a:effectLst>
        </p:spPr>
        <p:txBody>
          <a:bodyPr>
            <a:normAutofit fontScale="92500"/>
          </a:bodyPr>
          <a:lstStyle/>
          <a:p>
            <a:r>
              <a:rPr lang="en-US" sz="3500" dirty="0" smtClean="0"/>
              <a:t>Grading Policies</a:t>
            </a:r>
          </a:p>
          <a:p>
            <a:pPr lvl="1"/>
            <a:r>
              <a:rPr lang="en-US" sz="2400" dirty="0"/>
              <a:t>Include only academic achievement in grades</a:t>
            </a:r>
            <a:r>
              <a:rPr lang="en-US" sz="2400" dirty="0" smtClean="0"/>
              <a:t>.</a:t>
            </a:r>
            <a:endParaRPr lang="en-US" sz="2400" dirty="0"/>
          </a:p>
          <a:p>
            <a:pPr lvl="1"/>
            <a:r>
              <a:rPr lang="en-US" sz="2400" dirty="0"/>
              <a:t>Provide support for learning.  Do not reduce scores on late </a:t>
            </a:r>
            <a:r>
              <a:rPr lang="en-US" sz="2400" dirty="0" smtClean="0"/>
              <a:t>work.</a:t>
            </a:r>
            <a:endParaRPr lang="en-US" sz="2400" dirty="0"/>
          </a:p>
          <a:p>
            <a:pPr lvl="1"/>
            <a:r>
              <a:rPr lang="en-US" sz="2400" dirty="0" smtClean="0"/>
              <a:t>Do </a:t>
            </a:r>
            <a:r>
              <a:rPr lang="en-US" sz="2400" dirty="0"/>
              <a:t>not give points for extra credit work or use bonus points.</a:t>
            </a:r>
          </a:p>
          <a:p>
            <a:pPr lvl="1"/>
            <a:r>
              <a:rPr lang="en-US" sz="2400" dirty="0" smtClean="0"/>
              <a:t>Do </a:t>
            </a:r>
            <a:r>
              <a:rPr lang="en-US" sz="2400" dirty="0"/>
              <a:t>not consider attendance in grades.</a:t>
            </a:r>
          </a:p>
          <a:p>
            <a:pPr lvl="1"/>
            <a:r>
              <a:rPr lang="en-US" sz="2400" dirty="0"/>
              <a:t>Use only individual achievement evidence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Resist averaging grades.</a:t>
            </a:r>
            <a:endParaRPr lang="en-US" sz="2400" dirty="0"/>
          </a:p>
          <a:p>
            <a:pPr lvl="1"/>
            <a:r>
              <a:rPr lang="en-US" sz="2400" dirty="0" smtClean="0"/>
              <a:t>Allow students to reassess at any time.</a:t>
            </a:r>
            <a:endParaRPr lang="en-US" sz="2400" dirty="0"/>
          </a:p>
          <a:p>
            <a:pPr lvl="1"/>
            <a:r>
              <a:rPr lang="en-US" sz="2400" dirty="0" smtClean="0"/>
              <a:t>Emphasize </a:t>
            </a:r>
            <a:r>
              <a:rPr lang="en-US" sz="2400" dirty="0"/>
              <a:t>recent achievement.  Do not </a:t>
            </a:r>
            <a:r>
              <a:rPr lang="en-US" sz="2400" dirty="0" smtClean="0"/>
              <a:t>grade practice.</a:t>
            </a:r>
            <a:endParaRPr lang="en-US" sz="2400" dirty="0"/>
          </a:p>
          <a:p>
            <a:pPr lvl="1"/>
            <a:r>
              <a:rPr lang="en-US" sz="2400" dirty="0"/>
              <a:t>Involve students in the grading process</a:t>
            </a:r>
            <a:r>
              <a:rPr lang="en-US" sz="2400" dirty="0" smtClean="0"/>
              <a:t>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7749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Standards Based 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7848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sz="3500" dirty="0" smtClean="0"/>
              <a:t>Formative and Summative Assessments</a:t>
            </a:r>
          </a:p>
          <a:p>
            <a:pPr lvl="1"/>
            <a:r>
              <a:rPr lang="en-US" sz="3500" dirty="0" smtClean="0"/>
              <a:t>Answer to question #2 – How do we know if they learned it.</a:t>
            </a:r>
          </a:p>
          <a:p>
            <a:pPr lvl="1"/>
            <a:r>
              <a:rPr lang="en-US" sz="3500" dirty="0" smtClean="0"/>
              <a:t>Formative Assessment – Should inform the teacher and the student AND should be a learning experience.</a:t>
            </a:r>
          </a:p>
          <a:p>
            <a:pPr lvl="1"/>
            <a:r>
              <a:rPr lang="en-US" sz="3500" dirty="0" smtClean="0"/>
              <a:t>Summative Assessment – Final measure of learning.  Not time dependent.  </a:t>
            </a:r>
            <a:r>
              <a:rPr lang="en-US" sz="3500" b="1" dirty="0" smtClean="0"/>
              <a:t>Learning is the constant and time is the variable </a:t>
            </a:r>
            <a:r>
              <a:rPr lang="en-US" sz="3500" dirty="0" smtClean="0"/>
              <a:t>instead of learning the variable and time the constant.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335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Proficiency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53000"/>
          </a:xfrm>
        </p:spPr>
        <p:txBody>
          <a:bodyPr>
            <a:normAutofit lnSpcReduction="10000"/>
          </a:bodyPr>
          <a:lstStyle/>
          <a:p>
            <a:pPr marL="2743200" indent="-2628900">
              <a:buNone/>
              <a:tabLst>
                <a:tab pos="914400" algn="l"/>
              </a:tabLst>
            </a:pPr>
            <a:r>
              <a:rPr lang="en-US" dirty="0" smtClean="0"/>
              <a:t>4	Proficient	Student demonstrates mastery of grade-level skills and processes with no major errors or omissions.</a:t>
            </a:r>
          </a:p>
          <a:p>
            <a:pPr marL="2743200" indent="-2628900">
              <a:buNone/>
              <a:tabLst>
                <a:tab pos="914400" algn="l"/>
              </a:tabLst>
            </a:pPr>
            <a:r>
              <a:rPr lang="en-US" dirty="0" smtClean="0"/>
              <a:t>3	Developing	Student demonstrates partial mastery of grade-level skills and processes.</a:t>
            </a:r>
          </a:p>
          <a:p>
            <a:pPr marL="2743200" indent="-2628900">
              <a:buNone/>
              <a:tabLst>
                <a:tab pos="914400" algn="l"/>
              </a:tabLst>
            </a:pPr>
            <a:r>
              <a:rPr lang="en-US" dirty="0" smtClean="0"/>
              <a:t>2	Basic	Student demonstrates mastery of all basic skills and processes but requires help to successfully complete higher-level skills and processes.</a:t>
            </a:r>
          </a:p>
          <a:p>
            <a:pPr marL="2743200" indent="-2628900">
              <a:buNone/>
              <a:tabLst>
                <a:tab pos="914400" algn="l"/>
              </a:tabLst>
            </a:pPr>
            <a:r>
              <a:rPr lang="en-US" dirty="0" smtClean="0"/>
              <a:t>1	Minimal	Student requires help to partially complete grade-level skills and processes.</a:t>
            </a:r>
          </a:p>
          <a:p>
            <a:pPr marL="2743200" indent="-2628900">
              <a:buNone/>
              <a:tabLst>
                <a:tab pos="914400" algn="l"/>
              </a:tabLst>
            </a:pPr>
            <a:r>
              <a:rPr lang="en-US" dirty="0" smtClean="0"/>
              <a:t>0	No Evidence	There is not sufficient evidence to assess student progress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791" y="88985"/>
            <a:ext cx="1752600" cy="1435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66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5910029"/>
              </p:ext>
            </p:extLst>
          </p:nvPr>
        </p:nvGraphicFramePr>
        <p:xfrm>
          <a:off x="457200" y="533394"/>
          <a:ext cx="7620000" cy="59436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90454"/>
                <a:gridCol w="1645228"/>
                <a:gridCol w="2684318"/>
              </a:tblGrid>
              <a:tr h="634663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 smtClean="0">
                          <a:effectLst/>
                        </a:rPr>
                        <a:t>Grade Mark Entries</a:t>
                      </a:r>
                      <a:endParaRPr lang="en-US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93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Overall Proficiency Score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Average </a:t>
                      </a:r>
                      <a:r>
                        <a:rPr lang="en-US" sz="2000" dirty="0" smtClean="0">
                          <a:effectLst/>
                        </a:rPr>
                        <a:t>Range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Skyward Percentages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(Grade Mark Entries)</a:t>
                      </a:r>
                      <a:endParaRPr lang="en-US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077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3.75 – 4.00</a:t>
                      </a:r>
                      <a:endParaRPr lang="en-US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93.75 – 100</a:t>
                      </a:r>
                      <a:endParaRPr lang="en-US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077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3.5</a:t>
                      </a:r>
                      <a:endParaRPr lang="en-US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3.25 – 3.74</a:t>
                      </a:r>
                      <a:endParaRPr lang="en-US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81.25 – 93.74</a:t>
                      </a:r>
                      <a:endParaRPr lang="en-US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077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2.75 – 3.24</a:t>
                      </a:r>
                      <a:endParaRPr lang="en-US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68.75 – 81.24</a:t>
                      </a:r>
                      <a:endParaRPr lang="en-US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077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2.5</a:t>
                      </a:r>
                      <a:endParaRPr lang="en-US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2.25 – 2.74</a:t>
                      </a:r>
                      <a:endParaRPr lang="en-US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56.25 – 68.74</a:t>
                      </a:r>
                      <a:endParaRPr lang="en-US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077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1.75 – 2.24</a:t>
                      </a:r>
                      <a:endParaRPr lang="en-US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43.75 – 56.24</a:t>
                      </a:r>
                      <a:endParaRPr lang="en-US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077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1.5</a:t>
                      </a:r>
                      <a:endParaRPr lang="en-US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1.25 – 1.74</a:t>
                      </a:r>
                      <a:endParaRPr lang="en-US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31.25 – 43.74</a:t>
                      </a:r>
                      <a:endParaRPr lang="en-US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077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.75 – 1.24</a:t>
                      </a:r>
                      <a:endParaRPr lang="en-US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18.75 – 31.24</a:t>
                      </a:r>
                      <a:endParaRPr lang="en-US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077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.5</a:t>
                      </a:r>
                      <a:endParaRPr lang="en-US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.25 - .74</a:t>
                      </a:r>
                      <a:endParaRPr lang="en-US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6.25 – 18.74</a:t>
                      </a:r>
                      <a:endParaRPr lang="en-US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077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0 - .24</a:t>
                      </a:r>
                      <a:endParaRPr lang="en-US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 – 6.24</a:t>
                      </a:r>
                      <a:endParaRPr lang="en-US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217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695986"/>
              </p:ext>
            </p:extLst>
          </p:nvPr>
        </p:nvGraphicFramePr>
        <p:xfrm>
          <a:off x="533401" y="457200"/>
          <a:ext cx="7482839" cy="60198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5743"/>
                <a:gridCol w="2463856"/>
                <a:gridCol w="1905000"/>
                <a:gridCol w="1158240"/>
              </a:tblGrid>
              <a:tr h="872871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Average Proficiency to Grade to GPA Points Conversion Table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This table provides a mapping from the averaged proficiency scores </a:t>
                      </a:r>
                      <a:r>
                        <a:rPr lang="en-US" sz="1200" dirty="0" smtClean="0">
                          <a:effectLst/>
                        </a:rPr>
                        <a:t>in </a:t>
                      </a:r>
                      <a:r>
                        <a:rPr lang="en-US" sz="1200" dirty="0">
                          <a:effectLst/>
                        </a:rPr>
                        <a:t>the subject (unit) level into a grade for the class.  This table also then provides a mapping for grades into GPA Points which are used to calculate student GPAs.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6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Averaged Proficiency </a:t>
                      </a:r>
                      <a:r>
                        <a:rPr lang="en-US" sz="1800" dirty="0" smtClean="0">
                          <a:effectLst/>
                        </a:rPr>
                        <a:t>Scale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Skyward Percentages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(Grade Mark Entries)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Summary Grade Conversion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GPA Points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431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3.8-4.0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95.00 – 100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A+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431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3.59-3.79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89.75 – 94.99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431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3.38-3.58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84.50 – 89.74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A-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3.67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431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3.17-3.37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79.25 – 84.49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B+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3.33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431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2.96-3.16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74.00 – 79.24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431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2.75-2.95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68.75 – 73.99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B-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2.67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431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2.54-2.74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63.50 – 68.74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C+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2.33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431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2.33-2.53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58.25 – 63.49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431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2.12-2.32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53.00 – 58.24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C-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1.67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431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1.91-2.11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47.75 – 52.99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D+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1.33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431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1.7-1.9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42.50 – 47.74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431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1.49-1.69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37.25 – 42.49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D-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.67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431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Below 1.49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 – 37.24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</a:t>
                      </a:r>
                      <a:endParaRPr lang="en-US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62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Idea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8000" dirty="0" smtClean="0"/>
              <a:t>What will we do if they do not know it?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69722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Standards Based 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7848600" cy="5105400"/>
          </a:xfrm>
        </p:spPr>
        <p:txBody>
          <a:bodyPr>
            <a:noAutofit/>
          </a:bodyPr>
          <a:lstStyle/>
          <a:p>
            <a:r>
              <a:rPr lang="en-US" sz="3600" dirty="0" smtClean="0"/>
              <a:t>Interventions</a:t>
            </a:r>
            <a:endParaRPr lang="en-US" sz="3600" dirty="0"/>
          </a:p>
          <a:p>
            <a:pPr lvl="1"/>
            <a:r>
              <a:rPr lang="en-US" sz="3200" dirty="0" smtClean="0"/>
              <a:t>Three tier approach.</a:t>
            </a:r>
          </a:p>
          <a:p>
            <a:pPr lvl="2"/>
            <a:r>
              <a:rPr lang="en-US" sz="2800" dirty="0" smtClean="0"/>
              <a:t>Tier 1 – Classroom interventions.</a:t>
            </a:r>
          </a:p>
          <a:p>
            <a:pPr lvl="2"/>
            <a:r>
              <a:rPr lang="en-US" sz="3600" b="1" dirty="0" smtClean="0"/>
              <a:t>Tier 2 – System-wide intervention for students in need.</a:t>
            </a:r>
          </a:p>
          <a:p>
            <a:pPr lvl="2"/>
            <a:r>
              <a:rPr lang="en-US" sz="2800" dirty="0" smtClean="0"/>
              <a:t>Tier 3 – Intensive intervention </a:t>
            </a:r>
            <a:r>
              <a:rPr lang="en-US" sz="2800" b="1" dirty="0" smtClean="0"/>
              <a:t>in addition to</a:t>
            </a:r>
            <a:r>
              <a:rPr lang="en-US" sz="2800" dirty="0" smtClean="0"/>
              <a:t> grade level instruction for students significantly behind their peers.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630862"/>
            <a:ext cx="1485900" cy="120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94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Idea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8000" dirty="0" smtClean="0"/>
              <a:t>What do we do if they already know it?</a:t>
            </a:r>
            <a:endParaRPr lang="en-US" sz="8000" dirty="0"/>
          </a:p>
        </p:txBody>
      </p:sp>
      <p:pic>
        <p:nvPicPr>
          <p:cNvPr id="6146" name="Picture 2" descr="C:\Users\lazeman\AppData\Local\Microsoft\Windows\Temporary Internet Files\Content.IE5\56GC1X20\ms-office-clipart-confusion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1" y="2667000"/>
            <a:ext cx="1859441" cy="3993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485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Chetek-Weyerhaeuser???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Chetek and Weyerhaeuser Consolidated in 2010.</a:t>
            </a:r>
          </a:p>
          <a:p>
            <a:r>
              <a:rPr lang="en-US" dirty="0" smtClean="0"/>
              <a:t>Rural District</a:t>
            </a:r>
          </a:p>
          <a:p>
            <a:r>
              <a:rPr lang="en-US" dirty="0" smtClean="0"/>
              <a:t>Small (under 1000) School District</a:t>
            </a:r>
          </a:p>
          <a:p>
            <a:r>
              <a:rPr lang="en-US" dirty="0" smtClean="0"/>
              <a:t>Large Geographic Area</a:t>
            </a:r>
          </a:p>
          <a:p>
            <a:r>
              <a:rPr lang="en-US" dirty="0" smtClean="0"/>
              <a:t>High Property Value District</a:t>
            </a:r>
          </a:p>
          <a:p>
            <a:r>
              <a:rPr lang="en-US" dirty="0" smtClean="0"/>
              <a:t>Low State Aid District</a:t>
            </a:r>
          </a:p>
          <a:p>
            <a:r>
              <a:rPr lang="en-US" dirty="0" smtClean="0"/>
              <a:t>High Poverty County</a:t>
            </a:r>
          </a:p>
          <a:p>
            <a:r>
              <a:rPr lang="en-US" dirty="0" smtClean="0"/>
              <a:t>45% - 52% Free and Reduced</a:t>
            </a:r>
          </a:p>
          <a:p>
            <a:r>
              <a:rPr lang="en-US" dirty="0" smtClean="0"/>
              <a:t>Progressive School District</a:t>
            </a:r>
          </a:p>
          <a:p>
            <a:r>
              <a:rPr lang="en-US" dirty="0" smtClean="0"/>
              <a:t>Follow Research</a:t>
            </a:r>
          </a:p>
          <a:p>
            <a:r>
              <a:rPr lang="en-US" dirty="0" smtClean="0"/>
              <a:t>Learning Focused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83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Standards Based 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7848600" cy="4800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Advanced Learner Opportunities</a:t>
            </a:r>
          </a:p>
          <a:p>
            <a:pPr lvl="1"/>
            <a:r>
              <a:rPr lang="en-US" sz="3200" dirty="0" smtClean="0"/>
              <a:t>Answer to question #4 – What do we do if they already know it?</a:t>
            </a:r>
          </a:p>
          <a:p>
            <a:pPr lvl="2"/>
            <a:r>
              <a:rPr lang="en-US" sz="2800" dirty="0" smtClean="0"/>
              <a:t>Middle School STELM</a:t>
            </a:r>
          </a:p>
          <a:p>
            <a:pPr lvl="2"/>
            <a:r>
              <a:rPr lang="en-US" sz="2800" dirty="0" smtClean="0"/>
              <a:t>Course Acceleration</a:t>
            </a:r>
          </a:p>
          <a:p>
            <a:pPr lvl="2"/>
            <a:r>
              <a:rPr lang="en-US" sz="2800" dirty="0" smtClean="0"/>
              <a:t>Grade Acceleration</a:t>
            </a:r>
          </a:p>
          <a:p>
            <a:pPr lvl="2"/>
            <a:r>
              <a:rPr lang="en-US" sz="2800" dirty="0" smtClean="0"/>
              <a:t>ECCP (Early College Credit Program)</a:t>
            </a:r>
            <a:endParaRPr lang="en-US" sz="2400" dirty="0" smtClean="0"/>
          </a:p>
          <a:p>
            <a:pPr lvl="2"/>
            <a:r>
              <a:rPr lang="en-US" sz="2800" dirty="0" smtClean="0"/>
              <a:t>Advanced Placement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2971800"/>
            <a:ext cx="2773680" cy="185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38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OK – OK Show an Example</a:t>
            </a:r>
            <a:endParaRPr lang="en-US" dirty="0"/>
          </a:p>
        </p:txBody>
      </p:sp>
      <p:pic>
        <p:nvPicPr>
          <p:cNvPr id="1026" name="Picture 2" descr="C:\Users\lazeman.CHETEK\AppData\Local\Microsoft\Windows\Temporary Internet Files\Content.IE5\DL7LKEWV\Exampl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76400"/>
            <a:ext cx="4512924" cy="4670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613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Based Report 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 Range of Report Card Options</a:t>
            </a:r>
            <a:endParaRPr lang="en-US" dirty="0" smtClean="0">
              <a:hlinkClick r:id="rId2" action="ppaction://hlinkfile"/>
            </a:endParaRPr>
          </a:p>
          <a:p>
            <a:pPr lvl="1"/>
            <a:r>
              <a:rPr lang="en-US" dirty="0" smtClean="0">
                <a:hlinkClick r:id="rId2" action="ppaction://hlinkfile"/>
              </a:rPr>
              <a:t>Class Grades Only</a:t>
            </a:r>
            <a:endParaRPr lang="en-US" dirty="0" smtClean="0"/>
          </a:p>
          <a:p>
            <a:pPr lvl="1"/>
            <a:r>
              <a:rPr lang="en-US" dirty="0" smtClean="0">
                <a:hlinkClick r:id="rId3" action="ppaction://hlinkfile"/>
              </a:rPr>
              <a:t>Class Grades and Unit Grades</a:t>
            </a:r>
            <a:endParaRPr lang="en-US" dirty="0" smtClean="0"/>
          </a:p>
          <a:p>
            <a:pPr lvl="1"/>
            <a:r>
              <a:rPr lang="en-US" dirty="0" smtClean="0">
                <a:hlinkClick r:id="rId4" action="ppaction://hlinkfile"/>
              </a:rPr>
              <a:t>Class Grades, Unit Grades, and Learning Target Grades</a:t>
            </a:r>
            <a:endParaRPr lang="en-US" dirty="0" smtClean="0"/>
          </a:p>
          <a:p>
            <a:r>
              <a:rPr lang="en-US" dirty="0" smtClean="0"/>
              <a:t>Last, but certainly not least – Family Access view</a:t>
            </a:r>
          </a:p>
          <a:p>
            <a:pPr lvl="1"/>
            <a:r>
              <a:rPr lang="en-US" dirty="0" smtClean="0">
                <a:hlinkClick r:id="rId5" action="ppaction://hlinkfile"/>
              </a:rPr>
              <a:t>Parent view in Family Access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050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 - Questions?</a:t>
            </a:r>
            <a:endParaRPr lang="en-US" dirty="0"/>
          </a:p>
        </p:txBody>
      </p:sp>
      <p:pic>
        <p:nvPicPr>
          <p:cNvPr id="4" name="Content Placeholder 4" descr="Q_And_A.wm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26957" y="1371600"/>
            <a:ext cx="3769043" cy="345920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62000" y="5466040"/>
            <a:ext cx="708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Larry Zeman – </a:t>
            </a:r>
            <a:r>
              <a:rPr lang="en-US" sz="2800" dirty="0" smtClean="0">
                <a:hlinkClick r:id="rId3"/>
              </a:rPr>
              <a:t>lazeman@cwasd.k12.wi.us</a:t>
            </a:r>
            <a:r>
              <a:rPr lang="en-US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469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93030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285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1828800"/>
            <a:ext cx="1344721" cy="194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7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99" y="1066800"/>
            <a:ext cx="4492625" cy="523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Chetek-Weyerhaeuser 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45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4343400"/>
            <a:ext cx="1084704" cy="17526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Chetek-Weyerhaeuser MS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962212"/>
            <a:ext cx="4419600" cy="5502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98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BIG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28650" indent="-514350">
              <a:buFont typeface="+mj-lt"/>
              <a:buAutoNum type="arabicPeriod"/>
            </a:pPr>
            <a:r>
              <a:rPr lang="en-US" sz="4000" dirty="0" smtClean="0"/>
              <a:t>What do we want students to know and be able to do?</a:t>
            </a:r>
          </a:p>
          <a:p>
            <a:pPr marL="628650" indent="-514350">
              <a:buFont typeface="+mj-lt"/>
              <a:buAutoNum type="arabicPeriod"/>
            </a:pPr>
            <a:r>
              <a:rPr lang="en-US" sz="4000" dirty="0" smtClean="0"/>
              <a:t>How will we know if they know it?</a:t>
            </a:r>
          </a:p>
          <a:p>
            <a:pPr marL="628650" indent="-514350">
              <a:buFont typeface="+mj-lt"/>
              <a:buAutoNum type="arabicPeriod"/>
            </a:pPr>
            <a:r>
              <a:rPr lang="en-US" sz="4000" dirty="0" smtClean="0"/>
              <a:t>What will we do if they do not know it?</a:t>
            </a:r>
          </a:p>
          <a:p>
            <a:pPr marL="628650" indent="-514350">
              <a:buFont typeface="+mj-lt"/>
              <a:buAutoNum type="arabicPeriod"/>
            </a:pPr>
            <a:r>
              <a:rPr lang="en-US" sz="4000" dirty="0" smtClean="0"/>
              <a:t>What will we do if they already know it?</a:t>
            </a:r>
          </a:p>
          <a:p>
            <a:pPr marL="628650" indent="-514350">
              <a:buFont typeface="+mj-lt"/>
              <a:buAutoNum type="arabicPeriod"/>
            </a:pPr>
            <a:endParaRPr lang="en-US" sz="4000" dirty="0"/>
          </a:p>
          <a:p>
            <a:pPr marL="628650" indent="-514350">
              <a:buFont typeface="+mj-lt"/>
              <a:buAutoNum type="arabicPeriod"/>
            </a:pPr>
            <a:endParaRPr lang="en-US" sz="4000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29400" y="152400"/>
            <a:ext cx="1752600" cy="1421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70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Idea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en-US" sz="8000" dirty="0" smtClean="0"/>
              <a:t>What do we want students to know and be able to do?</a:t>
            </a:r>
            <a:endParaRPr lang="en-US" sz="8000" dirty="0"/>
          </a:p>
        </p:txBody>
      </p:sp>
      <p:pic>
        <p:nvPicPr>
          <p:cNvPr id="8194" name="Picture 2" descr="C:\Users\lazeman\AppData\Local\Microsoft\Windows\Temporary Internet Files\Content.IE5\56GC1X20\ms-office-clipart-confusion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52400"/>
            <a:ext cx="745131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541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Based 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is Standards Based Grading?</a:t>
            </a:r>
          </a:p>
          <a:p>
            <a:pPr lvl="1"/>
            <a:r>
              <a:rPr lang="en-US" sz="3200" dirty="0" smtClean="0"/>
              <a:t>Clearly stating what students are expected to know and be able to do and then providing students with feedback on their progress towards that goal.</a:t>
            </a:r>
            <a:endParaRPr lang="en-US" sz="3200" dirty="0"/>
          </a:p>
          <a:p>
            <a:pPr marL="114300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27126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805</TotalTime>
  <Words>793</Words>
  <Application>Microsoft Office PowerPoint</Application>
  <PresentationFormat>On-screen Show (4:3)</PresentationFormat>
  <Paragraphs>186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Adjacency</vt:lpstr>
      <vt:lpstr>Standards Based Grading</vt:lpstr>
      <vt:lpstr>Chetek-Weyerhaeuser???</vt:lpstr>
      <vt:lpstr>PowerPoint Presentation</vt:lpstr>
      <vt:lpstr>PowerPoint Presentation</vt:lpstr>
      <vt:lpstr>Chetek-Weyerhaeuser HS</vt:lpstr>
      <vt:lpstr>Chetek-Weyerhaeuser MS</vt:lpstr>
      <vt:lpstr>4 BIG IDEAS</vt:lpstr>
      <vt:lpstr>Big Idea #1</vt:lpstr>
      <vt:lpstr>Standards Based Grading</vt:lpstr>
      <vt:lpstr>Standards Based Grading</vt:lpstr>
      <vt:lpstr>Big Idea #2</vt:lpstr>
      <vt:lpstr>Standards Based Grading</vt:lpstr>
      <vt:lpstr>Standards Based Grading</vt:lpstr>
      <vt:lpstr>Proficiency Table</vt:lpstr>
      <vt:lpstr>PowerPoint Presentation</vt:lpstr>
      <vt:lpstr>PowerPoint Presentation</vt:lpstr>
      <vt:lpstr>Big Idea #3</vt:lpstr>
      <vt:lpstr>Standards Based Grading</vt:lpstr>
      <vt:lpstr>Big Idea #4</vt:lpstr>
      <vt:lpstr>Standards Based Grading</vt:lpstr>
      <vt:lpstr>OK – OK Show an Example</vt:lpstr>
      <vt:lpstr>Standards Based Report Card</vt:lpstr>
      <vt:lpstr>Thank You -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Based Grading</dc:title>
  <dc:creator>CWASD</dc:creator>
  <cp:lastModifiedBy>CWASD</cp:lastModifiedBy>
  <cp:revision>132</cp:revision>
  <dcterms:created xsi:type="dcterms:W3CDTF">2015-02-05T14:57:12Z</dcterms:created>
  <dcterms:modified xsi:type="dcterms:W3CDTF">2018-02-08T18:58:56Z</dcterms:modified>
</cp:coreProperties>
</file>